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Увеличительное стекло на пустом фоне"/>
          <p:cNvPicPr>
            <a:picLocks noChangeAspect="1"/>
          </p:cNvPicPr>
          <p:nvPr/>
        </p:nvPicPr>
        <p:blipFill rotWithShape="1">
          <a:blip r:embed="rId1"/>
          <a:srcRect l="12823" r="10466" b="909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809238" y="1161288"/>
            <a:ext cx="1369179" cy="1124712"/>
          </a:xfrm>
        </p:spPr>
        <p:txBody>
          <a:bodyPr anchor="b"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cs typeface="Calibri Light" panose="020F0302020204030204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3095" y="1249045"/>
            <a:ext cx="11198860" cy="4948555"/>
          </a:xfrm>
        </p:spPr>
        <p:txBody>
          <a:bodyPr anchor="t">
            <a:normAutofit fontScale="90000" lnSpcReduction="10000"/>
          </a:bodyPr>
          <a:lstStyle/>
          <a:p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Ваш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ребенок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плохо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читает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?</a:t>
            </a:r>
            <a:endParaRPr lang="en-US" sz="3600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 </a:t>
            </a:r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трудом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запоминает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школьный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материал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?</a:t>
            </a:r>
            <a:endParaRPr lang="en-US" sz="3600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Часто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отвлекается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?</a:t>
            </a:r>
            <a:endParaRPr lang="en-US" sz="3600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Постоянно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устает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?</a:t>
            </a:r>
            <a:endParaRPr lang="en-US" sz="3600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Неинтересно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учиться</a:t>
            </a:r>
            <a:r>
              <a:rPr lang="en-US" sz="3600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?</a:t>
            </a:r>
            <a:endParaRPr lang="en-US" sz="3600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marL="0" indent="0">
              <a:buNone/>
            </a:pPr>
            <a:endParaRPr lang="en-US" sz="3600" b="1" err="1">
              <a:solidFill>
                <a:srgbClr val="FF0000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marL="0" indent="0" algn="r">
              <a:buNone/>
            </a:pPr>
            <a:r>
              <a:rPr lang="en-US" sz="4890" b="1" err="1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Приглашаем</a:t>
            </a:r>
            <a:r>
              <a:rPr lang="en-US" sz="4890" b="1" dirty="0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4890" b="1" err="1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учеников</a:t>
            </a:r>
            <a:r>
              <a:rPr lang="en-US" sz="4890" b="1" dirty="0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 1-4 </a:t>
            </a:r>
            <a:r>
              <a:rPr lang="en-US" sz="4890" b="1" err="1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класс</a:t>
            </a:r>
            <a:r>
              <a:rPr lang="ru-RU" altLang="en-US" sz="4890" b="1" err="1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ов</a:t>
            </a:r>
            <a:r>
              <a:rPr lang="en-US" sz="4890" b="1" dirty="0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endParaRPr lang="en-US" sz="4890" b="1" dirty="0">
              <a:solidFill>
                <a:srgbClr val="FF0000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marL="0" indent="0" algn="r">
              <a:buNone/>
            </a:pPr>
            <a:r>
              <a:rPr lang="en-US" sz="4890" b="1" err="1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на</a:t>
            </a:r>
            <a:r>
              <a:rPr lang="en-US" sz="4890" b="1" dirty="0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sz="4890" b="1" err="1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курсы</a:t>
            </a:r>
            <a:r>
              <a:rPr lang="en-US" sz="4890" b="1" dirty="0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ru-RU" altLang="en-US" sz="4890" b="1" err="1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СКОРОЧТЕНИЯ</a:t>
            </a:r>
            <a:r>
              <a:rPr lang="en-US" sz="4890" b="1" dirty="0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!</a:t>
            </a:r>
            <a:endParaRPr lang="en-US" sz="4890" b="1" dirty="0">
              <a:solidFill>
                <a:srgbClr val="FF0000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marL="0" indent="0">
              <a:buNone/>
            </a:pPr>
            <a:endParaRPr lang="en-US" sz="4890" dirty="0">
              <a:solidFill>
                <a:schemeClr val="bg1"/>
              </a:solidFill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ческое лицо, текст, ребенок, начинающий ходить, одеж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2554" r="9090" b="25704"/>
          <a:stretch>
            <a:fillRect/>
          </a:stretch>
        </p:blipFill>
        <p:spPr>
          <a:xfrm>
            <a:off x="5464810" y="1417320"/>
            <a:ext cx="6310630" cy="49930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155" y="389890"/>
            <a:ext cx="6459855" cy="1607820"/>
          </a:xfrm>
        </p:spPr>
        <p:txBody>
          <a:bodyPr anchor="b">
            <a:normAutofit fontScale="90000"/>
          </a:bodyPr>
          <a:lstStyle/>
          <a:p>
            <a:pPr algn="l"/>
            <a:r>
              <a:rPr lang="ru-RU" sz="5400" dirty="0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Что даёт курс СКОРОЧТЕНИЯ?</a:t>
            </a:r>
            <a:endParaRPr lang="ru-RU" sz="5400" dirty="0">
              <a:solidFill>
                <a:srgbClr val="FF0000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155" y="2254250"/>
            <a:ext cx="4986655" cy="349440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>
              <a:buFont typeface="Wingdings" panose="05000000000000000000" charset="0"/>
              <a:buChar char="ü"/>
            </a:pPr>
            <a:r>
              <a:rPr lang="ru-RU" sz="28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УВЕЛИЧЕНИЕ СКОРОСТИ ЧТЕНИЯ</a:t>
            </a:r>
            <a:endParaRPr lang="ru-RU" sz="2800" i="1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marL="342900" indent="-342900" algn="l">
              <a:buFont typeface="Wingdings" panose="05000000000000000000" charset="0"/>
              <a:buChar char="ü"/>
            </a:pPr>
            <a:r>
              <a:rPr lang="ru-RU" sz="28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Тренировка памяти и внимания</a:t>
            </a:r>
            <a:endParaRPr lang="ru-RU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marL="342900" indent="-342900" algn="l">
              <a:buFont typeface="Wingdings" panose="05000000000000000000" charset="0"/>
              <a:buChar char="ü"/>
            </a:pPr>
            <a:r>
              <a:rPr lang="ru-RU" sz="28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Развитие речи и увеличение словарного запаса</a:t>
            </a:r>
            <a:endParaRPr lang="ru-RU" sz="2800" i="1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marL="342900" indent="-342900" algn="l">
              <a:buFont typeface="Wingdings" panose="05000000000000000000" charset="0"/>
              <a:buChar char="ü"/>
            </a:pPr>
            <a:r>
              <a:rPr lang="ru-RU" sz="28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Тренировка усидчивости и выносливости</a:t>
            </a:r>
            <a:endParaRPr lang="ru-RU" sz="2800" i="1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25120"/>
            <a:ext cx="6353810" cy="1443355"/>
          </a:xfrm>
        </p:spPr>
        <p:txBody>
          <a:bodyPr anchor="b">
            <a:normAutofit fontScale="90000"/>
          </a:bodyPr>
          <a:lstStyle/>
          <a:p>
            <a:r>
              <a:rPr lang="ru-RU" sz="54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charset="0"/>
                <a:cs typeface="Book Antiqua" panose="02040602050305030304" charset="0"/>
              </a:rPr>
              <a:t>В результате   наших занятий у ребенка:</a:t>
            </a:r>
            <a:endParaRPr lang="ru-RU" sz="54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380365" y="1285875"/>
            <a:ext cx="6329045" cy="41033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cs typeface="Calibri" panose="020F0502020204030204"/>
            </a:endParaRPr>
          </a:p>
          <a:p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сформируются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навыки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правильного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чтения</a:t>
            </a:r>
            <a:endParaRPr lang="en-US" sz="2400" dirty="0" err="1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увеличится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скорость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чтения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в 2-3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раза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без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потери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понимания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текста</a:t>
            </a:r>
            <a:endParaRPr lang="en-US" sz="2400" dirty="0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улучшится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процесс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восприятия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и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усвоения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информации</a:t>
            </a:r>
            <a:endParaRPr lang="en-US" sz="2400" dirty="0" err="1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улучшится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память</a:t>
            </a:r>
            <a:r>
              <a:rPr lang="en-US" sz="2400" i="1" dirty="0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 и </a:t>
            </a:r>
            <a:r>
              <a:rPr lang="en-US" sz="2400" i="1" dirty="0" err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внимание</a:t>
            </a:r>
            <a:endParaRPr lang="en-US" sz="2400" dirty="0" err="1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marL="0" indent="0">
              <a:buNone/>
            </a:pPr>
            <a:endParaRPr lang="ru-RU" altLang="en-US" sz="2400" err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charset="0"/>
              <a:cs typeface="Book Antiqua" panose="02040602050305030304" charset="0"/>
            </a:endParaRPr>
          </a:p>
          <a:p>
            <a:pPr marL="0" indent="0">
              <a:buNone/>
            </a:pPr>
            <a:r>
              <a:rPr lang="ru-RU" altLang="en-US" sz="240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charset="0"/>
                <a:cs typeface="Book Antiqua" panose="02040602050305030304" charset="0"/>
              </a:rPr>
              <a:t>ВАЖНО! 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Занятия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проводятся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 в 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игровой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форме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, 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что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позволяет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внедрить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детям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мыслеформу</a:t>
            </a:r>
            <a:endParaRPr lang="en-US" sz="2400" err="1">
              <a:solidFill>
                <a:schemeClr val="accent5">
                  <a:lumMod val="75000"/>
                </a:schemeClr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 ,,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Обучение-это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 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удовольствие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"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endParaRPr lang="en-US" sz="2400" dirty="0">
              <a:cs typeface="Calibri" panose="020F0502020204030204"/>
            </a:endParaRPr>
          </a:p>
          <a:p>
            <a:endParaRPr lang="en-US" sz="2200" dirty="0">
              <a:cs typeface="Calibri" panose="020F0502020204030204"/>
            </a:endParaRPr>
          </a:p>
        </p:txBody>
      </p:sp>
      <p:pic>
        <p:nvPicPr>
          <p:cNvPr id="5" name="Объект 4" descr="Клейкие листки для заметок на стеклянной стене"/>
          <p:cNvPicPr>
            <a:picLocks noChangeAspect="1"/>
          </p:cNvPicPr>
          <p:nvPr/>
        </p:nvPicPr>
        <p:blipFill rotWithShape="1">
          <a:blip r:embed="rId1"/>
          <a:srcRect l="15932" r="17115" b="-1"/>
          <a:stretch>
            <a:fillRect/>
          </a:stretch>
        </p:blipFill>
        <p:spPr>
          <a:xfrm>
            <a:off x="7367096" y="10"/>
            <a:ext cx="597640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1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           </a:t>
            </a:r>
            <a:r>
              <a:rPr lang="ru-RU" sz="5400" dirty="0">
                <a:solidFill>
                  <a:srgbClr val="FFFFFF"/>
                </a:solidFill>
                <a:latin typeface="Book Antiqua" panose="02040602050305030304" charset="0"/>
                <a:cs typeface="Book Antiqua" panose="02040602050305030304" charset="0"/>
              </a:rPr>
              <a:t>Расписание занятий</a:t>
            </a:r>
            <a:endParaRPr lang="ru-RU" sz="5400" dirty="0">
              <a:solidFill>
                <a:srgbClr val="FFFFFF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995" y="2763520"/>
            <a:ext cx="10130155" cy="3484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Book Antiqua" panose="02040602050305030304" charset="0"/>
                <a:cs typeface="Book Antiqua" panose="02040602050305030304" charset="0"/>
              </a:rPr>
              <a:t>-</a:t>
            </a:r>
            <a:r>
              <a:rPr lang="ru-RU" sz="2400" dirty="0">
                <a:latin typeface="Book Antiqua" panose="02040602050305030304" charset="0"/>
                <a:cs typeface="Book Antiqua" panose="02040602050305030304" charset="0"/>
              </a:rPr>
              <a:t>Для учащихся 1 класса-2 раза в неделю (по 40 минут). </a:t>
            </a:r>
            <a:endParaRPr lang="ru-RU" sz="2400" dirty="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sz="2400" dirty="0">
                <a:latin typeface="Book Antiqua" panose="02040602050305030304" charset="0"/>
                <a:cs typeface="Book Antiqua" panose="02040602050305030304" charset="0"/>
              </a:rPr>
              <a:t>Курс рассчитан на 66 часов</a:t>
            </a:r>
            <a:endParaRPr lang="ru-RU" sz="2400" dirty="0">
              <a:latin typeface="Book Antiqua" panose="02040602050305030304" charset="0"/>
              <a:cs typeface="Book Antiqua" panose="02040602050305030304" charset="0"/>
            </a:endParaRPr>
          </a:p>
          <a:p>
            <a:pPr>
              <a:buClr>
                <a:srgbClr val="F7F7F7"/>
              </a:buClr>
            </a:pPr>
            <a:r>
              <a:rPr lang="ru-RU" sz="2400" dirty="0">
                <a:latin typeface="Book Antiqua" panose="02040602050305030304" charset="0"/>
                <a:cs typeface="Book Antiqua" panose="02040602050305030304" charset="0"/>
              </a:rPr>
              <a:t>-Для учащихся 2-4 классов- 2 раза в неделю ( по 40 минут). </a:t>
            </a:r>
            <a:endParaRPr lang="ru-RU" sz="2400" dirty="0">
              <a:latin typeface="Book Antiqua" panose="02040602050305030304" charset="0"/>
              <a:cs typeface="Book Antiqua" panose="02040602050305030304" charset="0"/>
            </a:endParaRPr>
          </a:p>
          <a:p>
            <a:pPr>
              <a:buClr>
                <a:srgbClr val="F7F7F7"/>
              </a:buClr>
            </a:pPr>
            <a:r>
              <a:rPr lang="ru-RU" sz="2400" dirty="0">
                <a:latin typeface="Book Antiqua" panose="02040602050305030304" charset="0"/>
                <a:cs typeface="Book Antiqua" panose="02040602050305030304" charset="0"/>
              </a:rPr>
              <a:t>Курс рассчитан на 68 часов</a:t>
            </a:r>
            <a:endParaRPr lang="ru-RU" sz="2400" dirty="0">
              <a:latin typeface="Book Antiqua" panose="02040602050305030304" charset="0"/>
              <a:cs typeface="Book Antiqua" panose="02040602050305030304" charset="0"/>
            </a:endParaRPr>
          </a:p>
          <a:p>
            <a:pPr>
              <a:buClr>
                <a:srgbClr val="F7F7F7"/>
              </a:buClr>
            </a:pPr>
            <a:endParaRPr lang="ru-RU" sz="2400" i="1" dirty="0">
              <a:latin typeface="Book Antiqua" panose="02040602050305030304" charset="0"/>
              <a:cs typeface="Book Antiqua" panose="02040602050305030304" charset="0"/>
            </a:endParaRPr>
          </a:p>
          <a:p>
            <a:pPr algn="ctr">
              <a:buClr>
                <a:srgbClr val="F7F7F7"/>
              </a:buClr>
            </a:pPr>
            <a:r>
              <a:rPr lang="ru-RU" sz="4800" u="sng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Book Antiqua" panose="02040602050305030304" charset="0"/>
                <a:cs typeface="Book Antiqua" panose="02040602050305030304" charset="0"/>
              </a:rPr>
              <a:t>Занятия проводятся бесплатно!!!</a:t>
            </a:r>
            <a:endParaRPr lang="ru-RU" sz="4800" u="sng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Book Antiqua" panose="02040602050305030304" charset="0"/>
              <a:cs typeface="Book Antiqua" panose="020406020503050303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WPS Presentation</Application>
  <PresentationFormat>Широкоэкранный</PresentationFormat>
  <Paragraphs>40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SimSun</vt:lpstr>
      <vt:lpstr>Wingdings</vt:lpstr>
      <vt:lpstr>Wingdings 3</vt:lpstr>
      <vt:lpstr>Arial</vt:lpstr>
      <vt:lpstr>Calibri Light</vt:lpstr>
      <vt:lpstr>Calibri</vt:lpstr>
      <vt:lpstr>Century Gothic</vt:lpstr>
      <vt:lpstr>Microsoft YaHei</vt:lpstr>
      <vt:lpstr>Arial Unicode MS</vt:lpstr>
      <vt:lpstr>Century Gothic</vt:lpstr>
      <vt:lpstr>Book Antiqua</vt:lpstr>
      <vt:lpstr>Wingdings</vt:lpstr>
      <vt:lpstr>Ion</vt:lpstr>
      <vt:lpstr>.</vt:lpstr>
      <vt:lpstr>скорочтение</vt:lpstr>
      <vt:lpstr>В результате   наших занятий у ребенка:</vt:lpstr>
      <vt:lpstr>           Расписание занятий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287</cp:revision>
  <dcterms:created xsi:type="dcterms:W3CDTF">2024-01-20T14:41:00Z</dcterms:created>
  <dcterms:modified xsi:type="dcterms:W3CDTF">2024-01-22T13:19:42Z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A3D8FEFEB1C14337BDFD6925D90D4127_12</vt:lpwstr>
  </property>
  <property fmtid="{D5CDD505-2E9C-101B-9397-08002B2CF9AE}" pid="3" name="KSOProductBuildVer">
    <vt:lpwstr>1049-12.2.0.13431</vt:lpwstr>
  </property>
</Properties>
</file>